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74" r:id="rId4"/>
  </p:sldMasterIdLst>
  <p:notesMasterIdLst>
    <p:notesMasterId r:id="rId10"/>
  </p:notesMasterIdLst>
  <p:handoutMasterIdLst>
    <p:handoutMasterId r:id="rId11"/>
  </p:handoutMasterIdLst>
  <p:sldIdLst>
    <p:sldId id="256" r:id="rId5"/>
    <p:sldId id="259" r:id="rId6"/>
    <p:sldId id="260" r:id="rId7"/>
    <p:sldId id="262" r:id="rId8"/>
    <p:sldId id="261" r:id="rId9"/>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54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68" d="100"/>
          <a:sy n="68" d="100"/>
        </p:scale>
        <p:origin x="90" y="210"/>
      </p:cViewPr>
      <p:guideLst/>
    </p:cSldViewPr>
  </p:slideViewPr>
  <p:notesTextViewPr>
    <p:cViewPr>
      <p:scale>
        <a:sx n="1" d="1"/>
        <a:sy n="1" d="1"/>
      </p:scale>
      <p:origin x="0" y="0"/>
    </p:cViewPr>
  </p:notesTextViewPr>
  <p:notesViewPr>
    <p:cSldViewPr snapToGrid="0">
      <p:cViewPr varScale="1">
        <p:scale>
          <a:sx n="86" d="100"/>
          <a:sy n="86"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 xmlns:a16="http://schemas.microsoft.com/office/drawing/2014/main" id="{7EA3F540-FE87-41E9-A235-D9041E0E0A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 xmlns:a16="http://schemas.microsoft.com/office/drawing/2014/main" id="{54C17DD8-84AF-4EB9-9557-AB1C0330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D658AD-667A-447C-9390-E71043034E97}" type="datetimeFigureOut">
              <a:rPr lang="fr-FR" smtClean="0"/>
              <a:t>17/10/2022</a:t>
            </a:fld>
            <a:endParaRPr lang="fr-FR"/>
          </a:p>
        </p:txBody>
      </p:sp>
      <p:sp>
        <p:nvSpPr>
          <p:cNvPr id="4" name="Espace réservé du pied de page 3">
            <a:extLst>
              <a:ext uri="{FF2B5EF4-FFF2-40B4-BE49-F238E27FC236}">
                <a16:creationId xmlns="" xmlns:a16="http://schemas.microsoft.com/office/drawing/2014/main" id="{6439DE42-9A3A-46E5-8973-C9B0B4C46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 xmlns:a16="http://schemas.microsoft.com/office/drawing/2014/main" id="{2BFFAC62-5CB8-4CC9-8DC9-D2E88251AB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EB129A-2B19-4071-964D-74643083C4E2}" type="slidenum">
              <a:rPr lang="fr-FR" smtClean="0"/>
              <a:t>‹N°›</a:t>
            </a:fld>
            <a:endParaRPr lang="fr-FR"/>
          </a:p>
        </p:txBody>
      </p:sp>
    </p:spTree>
    <p:extLst>
      <p:ext uri="{BB962C8B-B14F-4D97-AF65-F5344CB8AC3E}">
        <p14:creationId xmlns:p14="http://schemas.microsoft.com/office/powerpoint/2010/main" val="1011192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E04F4-FA29-4B09-BCF4-65FEC86DEAEF}" type="datetimeFigureOut">
              <a:rPr lang="fr-FR" smtClean="0"/>
              <a:t>17/10/2022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dirty="0"/>
              <a:t>Modifiez les styles du texte du masque</a:t>
            </a:r>
            <a:endParaRPr lang="fr-FR" dirty="0"/>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C17D2-97F6-442D-8E69-9D298721DAF2}" type="slidenum">
              <a:rPr lang="fr-FR" smtClean="0"/>
              <a:t>‹N°›</a:t>
            </a:fld>
            <a:endParaRPr lang="fr-FR" dirty="0"/>
          </a:p>
        </p:txBody>
      </p:sp>
    </p:spTree>
    <p:extLst>
      <p:ext uri="{BB962C8B-B14F-4D97-AF65-F5344CB8AC3E}">
        <p14:creationId xmlns:p14="http://schemas.microsoft.com/office/powerpoint/2010/main" val="1203421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F7C17D2-97F6-442D-8E69-9D298721DAF2}" type="slidenum">
              <a:rPr lang="fr-FR" smtClean="0"/>
              <a:t>1</a:t>
            </a:fld>
            <a:endParaRPr lang="fr-FR" dirty="0"/>
          </a:p>
        </p:txBody>
      </p:sp>
    </p:spTree>
    <p:extLst>
      <p:ext uri="{BB962C8B-B14F-4D97-AF65-F5344CB8AC3E}">
        <p14:creationId xmlns:p14="http://schemas.microsoft.com/office/powerpoint/2010/main" val="101198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F7C17D2-97F6-442D-8E69-9D298721DAF2}" type="slidenum">
              <a:rPr lang="fr-FR" smtClean="0"/>
              <a:t>2</a:t>
            </a:fld>
            <a:endParaRPr lang="fr-FR"/>
          </a:p>
        </p:txBody>
      </p:sp>
    </p:spTree>
    <p:extLst>
      <p:ext uri="{BB962C8B-B14F-4D97-AF65-F5344CB8AC3E}">
        <p14:creationId xmlns:p14="http://schemas.microsoft.com/office/powerpoint/2010/main" val="360579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F7C17D2-97F6-442D-8E69-9D298721DAF2}" type="slidenum">
              <a:rPr lang="fr-FR" smtClean="0"/>
              <a:t>3</a:t>
            </a:fld>
            <a:endParaRPr lang="fr-FR"/>
          </a:p>
        </p:txBody>
      </p:sp>
    </p:spTree>
    <p:extLst>
      <p:ext uri="{BB962C8B-B14F-4D97-AF65-F5344CB8AC3E}">
        <p14:creationId xmlns:p14="http://schemas.microsoft.com/office/powerpoint/2010/main" val="415033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fr-FR" smtClean="0"/>
              <a:t>Modifiez le style du titre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Modifiez le style des sous-titres du masque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pPr rtl="0"/>
            <a:fld id="{A19D660A-ECF6-481C-9B60-C152AC7044BB}" type="datetime1">
              <a:rPr lang="fr-FR" noProof="0" smtClean="0"/>
              <a:t>17/10/2022</a:t>
            </a:fld>
            <a:endParaRPr lang="fr-FR" noProof="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pPr rtl="0"/>
            <a:endParaRPr lang="fr-FR" noProof="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rtl="0"/>
            <a:fld id="{D57F1E4F-1CFF-5643-939E-217C01CDF565}" type="slidenum">
              <a:rPr lang="fr-FR" noProof="0" smtClean="0"/>
              <a:pPr rtl="0"/>
              <a:t>‹N°›</a:t>
            </a:fld>
            <a:endParaRPr lang="fr-FR" noProof="0"/>
          </a:p>
        </p:txBody>
      </p:sp>
    </p:spTree>
    <p:extLst>
      <p:ext uri="{BB962C8B-B14F-4D97-AF65-F5344CB8AC3E}">
        <p14:creationId xmlns:p14="http://schemas.microsoft.com/office/powerpoint/2010/main" val="2926507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pPr rtl="0"/>
            <a:fld id="{6444B737-BAAB-4FD6-992F-98A387278F79}" type="datetime1">
              <a:rPr lang="fr-FR" noProof="0" smtClean="0"/>
              <a:t>17/10/2022</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1565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pPr rtl="0"/>
            <a:fld id="{05F38C2D-E1AD-4379-A5CC-F384D07BF2BA}" type="datetime1">
              <a:rPr lang="fr-FR" noProof="0" smtClean="0"/>
              <a:t>17/10/2022</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rtl="0"/>
              <a:t>‹N°›</a:t>
            </a:fld>
            <a:endParaRPr lang="fr-FR" noProof="0"/>
          </a:p>
        </p:txBody>
      </p:sp>
    </p:spTree>
    <p:extLst>
      <p:ext uri="{BB962C8B-B14F-4D97-AF65-F5344CB8AC3E}">
        <p14:creationId xmlns:p14="http://schemas.microsoft.com/office/powerpoint/2010/main" val="131042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pPr rtl="0"/>
            <a:fld id="{3D36F770-2C02-4913-A33E-F30119A8EF88}" type="datetime1">
              <a:rPr lang="fr-FR" noProof="0" smtClean="0"/>
              <a:t>17/10/2022</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84602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fr-FR" smtClean="0"/>
              <a:t>Modifiez le style du titre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pPr rtl="0"/>
            <a:fld id="{4B992562-C466-488D-88D1-41F3F31AF337}" type="datetime1">
              <a:rPr lang="fr-FR" noProof="0" smtClean="0"/>
              <a:t>17/10/2022</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1587819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pPr rtl="0"/>
            <a:fld id="{4B992562-C466-488D-88D1-41F3F31AF337}" type="datetime1">
              <a:rPr lang="fr-FR" noProof="0" smtClean="0"/>
              <a:t>17/10/2022</a:t>
            </a:fld>
            <a:endParaRPr lang="fr-FR" noProof="0"/>
          </a:p>
        </p:txBody>
      </p:sp>
      <p:sp>
        <p:nvSpPr>
          <p:cNvPr id="6" name="Footer Placeholder 5"/>
          <p:cNvSpPr>
            <a:spLocks noGrp="1"/>
          </p:cNvSpPr>
          <p:nvPr>
            <p:ph type="ftr" sz="quarter" idx="11"/>
          </p:nvPr>
        </p:nvSpPr>
        <p:spPr/>
        <p:txBody>
          <a:bodyPr/>
          <a:lstStyle/>
          <a:p>
            <a:pPr rtl="0"/>
            <a:endParaRPr lang="fr-FR" noProof="0"/>
          </a:p>
        </p:txBody>
      </p:sp>
      <p:sp>
        <p:nvSpPr>
          <p:cNvPr id="7" name="Slide Number Placeholder 6"/>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1061629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pPr rtl="0"/>
            <a:fld id="{A7201069-9664-47E2-8F0B-1AE85DF9CFA4}" type="datetime1">
              <a:rPr lang="fr-FR" noProof="0" smtClean="0"/>
              <a:t>17/10/2022</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D57F1E4F-1CFF-5643-939E-217C01CDF565}" type="slidenum">
              <a:rPr lang="fr-FR" noProof="0" smtClean="0"/>
              <a:pPr rtl="0"/>
              <a:t>‹N°›</a:t>
            </a:fld>
            <a:endParaRPr lang="fr-FR" noProof="0"/>
          </a:p>
        </p:txBody>
      </p:sp>
    </p:spTree>
    <p:extLst>
      <p:ext uri="{BB962C8B-B14F-4D97-AF65-F5344CB8AC3E}">
        <p14:creationId xmlns:p14="http://schemas.microsoft.com/office/powerpoint/2010/main" val="28668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pPr rtl="0"/>
            <a:fld id="{4B992562-C466-488D-88D1-41F3F31AF337}" type="datetime1">
              <a:rPr lang="fr-FR" noProof="0" smtClean="0"/>
              <a:t>17/10/2022</a:t>
            </a:fld>
            <a:endParaRPr lang="fr-FR" noProof="0"/>
          </a:p>
        </p:txBody>
      </p:sp>
      <p:sp>
        <p:nvSpPr>
          <p:cNvPr id="4" name="Footer Placeholder 3"/>
          <p:cNvSpPr>
            <a:spLocks noGrp="1"/>
          </p:cNvSpPr>
          <p:nvPr>
            <p:ph type="ftr" sz="quarter" idx="11"/>
          </p:nvPr>
        </p:nvSpPr>
        <p:spPr/>
        <p:txBody>
          <a:bodyPr/>
          <a:lstStyle/>
          <a:p>
            <a:pPr rtl="0"/>
            <a:endParaRPr lang="fr-FR" noProof="0"/>
          </a:p>
        </p:txBody>
      </p:sp>
      <p:sp>
        <p:nvSpPr>
          <p:cNvPr id="5" name="Slide Number Placeholder 4"/>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5196245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71DB2C01-F30B-4179-BA04-A8ECE0ECC909}" type="datetime1">
              <a:rPr lang="fr-FR" noProof="0" smtClean="0"/>
              <a:t>17/10/2022</a:t>
            </a:fld>
            <a:endParaRPr lang="fr-FR" noProof="0"/>
          </a:p>
        </p:txBody>
      </p:sp>
      <p:sp>
        <p:nvSpPr>
          <p:cNvPr id="3" name="Footer Placeholder 2"/>
          <p:cNvSpPr>
            <a:spLocks noGrp="1"/>
          </p:cNvSpPr>
          <p:nvPr>
            <p:ph type="ftr" sz="quarter" idx="11"/>
          </p:nvPr>
        </p:nvSpPr>
        <p:spPr/>
        <p:txBody>
          <a:bodyPr/>
          <a:lstStyle/>
          <a:p>
            <a:pPr rtl="0"/>
            <a:endParaRPr lang="fr-FR" noProof="0"/>
          </a:p>
        </p:txBody>
      </p:sp>
      <p:sp>
        <p:nvSpPr>
          <p:cNvPr id="4" name="Slide Number Placeholder 3"/>
          <p:cNvSpPr>
            <a:spLocks noGrp="1"/>
          </p:cNvSpPr>
          <p:nvPr>
            <p:ph type="sldNum" sz="quarter" idx="12"/>
          </p:nvPr>
        </p:nvSpPr>
        <p:spPr/>
        <p:txBody>
          <a:body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620320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fr-FR" smtClean="0"/>
              <a:t>Modifiez le style du titre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fr-FR" smtClean="0"/>
              <a:t>Modifiez les styles du texte du masque</a:t>
            </a:r>
          </a:p>
        </p:txBody>
      </p:sp>
      <p:sp>
        <p:nvSpPr>
          <p:cNvPr id="5" name="Date Placeholder 4"/>
          <p:cNvSpPr>
            <a:spLocks noGrp="1"/>
          </p:cNvSpPr>
          <p:nvPr>
            <p:ph type="dt" sz="half" idx="10"/>
          </p:nvPr>
        </p:nvSpPr>
        <p:spPr/>
        <p:txBody>
          <a:bodyPr/>
          <a:lstStyle/>
          <a:p>
            <a:pPr rtl="0"/>
            <a:fld id="{EA7744E9-9648-48DA-B33D-2DEAC9192E81}" type="datetime1">
              <a:rPr lang="fr-FR" noProof="0" smtClean="0"/>
              <a:t>17/10/2022</a:t>
            </a:fld>
            <a:endParaRPr lang="fr-FR" noProof="0"/>
          </a:p>
        </p:txBody>
      </p:sp>
      <p:sp>
        <p:nvSpPr>
          <p:cNvPr id="6" name="Footer Placeholder 5"/>
          <p:cNvSpPr>
            <a:spLocks noGrp="1"/>
          </p:cNvSpPr>
          <p:nvPr>
            <p:ph type="ftr" sz="quarter" idx="11"/>
          </p:nvPr>
        </p:nvSpPr>
        <p:spPr/>
        <p:txBody>
          <a:bodyPr/>
          <a:lstStyle/>
          <a:p>
            <a:pPr rtl="0"/>
            <a:endParaRPr lang="fr-FR" noProof="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449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pPr rtl="0"/>
            <a:fld id="{E780482B-311F-48A8-9A95-A022EF9D97A5}" type="datetime1">
              <a:rPr lang="fr-FR" noProof="0" smtClean="0"/>
              <a:t>17/10/2022</a:t>
            </a:fld>
            <a:endParaRPr lang="fr-FR" noProof="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pPr rtl="0"/>
            <a:endParaRPr lang="fr-FR" noProof="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83925048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rtl="0"/>
            <a:fld id="{4B992562-C466-488D-88D1-41F3F31AF337}" type="datetime1">
              <a:rPr lang="fr-FR" noProof="0" smtClean="0"/>
              <a:t>17/10/2022</a:t>
            </a:fld>
            <a:endParaRPr lang="fr-FR" noProof="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pPr rtl="0"/>
            <a:endParaRPr lang="fr-FR" noProof="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53962249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 name="Image 6" descr="Connexions numérique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re 1">
            <a:extLst>
              <a:ext uri="{FF2B5EF4-FFF2-40B4-BE49-F238E27FC236}">
                <a16:creationId xmlns="" xmlns:a16="http://schemas.microsoft.com/office/drawing/2014/main" id="{C02C5318-1A1E-49D0-B2E2-A4B0FA9E8A40}"/>
              </a:ext>
            </a:extLst>
          </p:cNvPr>
          <p:cNvSpPr>
            <a:spLocks noGrp="1"/>
          </p:cNvSpPr>
          <p:nvPr>
            <p:ph type="ctrTitle"/>
          </p:nvPr>
        </p:nvSpPr>
        <p:spPr>
          <a:xfrm>
            <a:off x="599225" y="3129566"/>
            <a:ext cx="10993549" cy="1017431"/>
          </a:xfrm>
          <a:solidFill>
            <a:srgbClr val="192547"/>
          </a:solidFill>
        </p:spPr>
        <p:txBody>
          <a:bodyPr rtlCol="0">
            <a:noAutofit/>
          </a:bodyPr>
          <a:lstStyle/>
          <a:p>
            <a:pPr algn="ctr" rtl="0"/>
            <a:r>
              <a:rPr lang="fr-FR" sz="6000" spc="0" dirty="0" smtClean="0">
                <a:ln w="0">
                  <a:solidFill>
                    <a:schemeClr val="bg1">
                      <a:lumMod val="75000"/>
                    </a:schemeClr>
                  </a:solidFill>
                </a:ln>
                <a:solidFill>
                  <a:schemeClr val="accent1"/>
                </a:solidFill>
                <a:effectLst>
                  <a:outerShdw blurRad="38100" dist="25400" dir="5400000" algn="ctr" rotWithShape="0">
                    <a:srgbClr val="6E747A">
                      <a:alpha val="43000"/>
                    </a:srgbClr>
                  </a:outerShdw>
                </a:effectLst>
                <a:latin typeface="Andalus" panose="02020603050405020304" pitchFamily="18" charset="-78"/>
                <a:cs typeface="Andalus" panose="02020603050405020304" pitchFamily="18" charset="-78"/>
              </a:rPr>
              <a:t>Compare SQL et to SQL</a:t>
            </a:r>
            <a:endParaRPr lang="fr-FR" sz="6000" spc="0" dirty="0">
              <a:ln w="0">
                <a:solidFill>
                  <a:schemeClr val="bg1">
                    <a:lumMod val="75000"/>
                  </a:schemeClr>
                </a:solidFill>
              </a:ln>
              <a:solidFill>
                <a:schemeClr val="accent1"/>
              </a:solidFill>
              <a:effectLst>
                <a:outerShdw blurRad="38100" dist="25400" dir="5400000" algn="ctr" rotWithShape="0">
                  <a:srgbClr val="6E747A">
                    <a:alpha val="43000"/>
                  </a:srgbClr>
                </a:outerShdw>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4AE9D071-98CF-435C-BD2B-976514544D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8" name="Espace réservé au contenu 4" descr="Valeurs numériques">
            <a:extLst>
              <a:ext uri="{FF2B5EF4-FFF2-40B4-BE49-F238E27FC236}">
                <a16:creationId xmlns=""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e 14">
            <a:extLst>
              <a:ext uri="{FF2B5EF4-FFF2-40B4-BE49-F238E27FC236}">
                <a16:creationId xmlns="" xmlns:a16="http://schemas.microsoft.com/office/drawing/2014/main" id="{D619FC33-16ED-4246-9596-BEFEB55E4CF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38068" y="457200"/>
            <a:ext cx="10304695" cy="6133252"/>
            <a:chOff x="438068" y="457200"/>
            <a:chExt cx="10304695" cy="6133252"/>
          </a:xfrm>
        </p:grpSpPr>
        <p:sp>
          <p:nvSpPr>
            <p:cNvPr id="16" name="Rectangle 15">
              <a:extLst>
                <a:ext uri="{FF2B5EF4-FFF2-40B4-BE49-F238E27FC236}">
                  <a16:creationId xmlns="" xmlns:a16="http://schemas.microsoft.com/office/drawing/2014/main" id="{2EEA80E1-F99F-4009-837F-2F72F8A5D5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444216" y="816187"/>
              <a:ext cx="9298547"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0230AF9A-4641-4BD8-9F95-9607CD3040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 xmlns:a16="http://schemas.microsoft.com/office/drawing/2014/main" id="{7F2616EE-270D-4F4C-BA1F-2708D387B800}"/>
              </a:ext>
            </a:extLst>
          </p:cNvPr>
          <p:cNvSpPr>
            <a:spLocks noGrp="1"/>
          </p:cNvSpPr>
          <p:nvPr>
            <p:ph type="title"/>
          </p:nvPr>
        </p:nvSpPr>
        <p:spPr>
          <a:xfrm>
            <a:off x="2734287" y="883574"/>
            <a:ext cx="7213600" cy="1121871"/>
          </a:xfrm>
        </p:spPr>
        <p:txBody>
          <a:bodyPr rtlCol="0" anchor="ctr">
            <a:noAutofit/>
          </a:bodyPr>
          <a:lstStyle/>
          <a:p>
            <a:pPr algn="ctr"/>
            <a:r>
              <a:rPr lang="en-US" sz="5000" b="1" dirty="0">
                <a:solidFill>
                  <a:schemeClr val="bg1"/>
                </a:solidFill>
                <a:latin typeface="Aldhabi" panose="01000000000000000000" pitchFamily="2" charset="-78"/>
                <a:cs typeface="Aldhabi" panose="01000000000000000000" pitchFamily="2" charset="-78"/>
              </a:rPr>
              <a:t>What is Structured Query Language (SQL</a:t>
            </a:r>
            <a:r>
              <a:rPr lang="en-US" sz="5000" b="1" dirty="0" smtClean="0">
                <a:solidFill>
                  <a:schemeClr val="bg1"/>
                </a:solidFill>
                <a:latin typeface="Aldhabi" panose="01000000000000000000" pitchFamily="2" charset="-78"/>
                <a:cs typeface="Aldhabi" panose="01000000000000000000" pitchFamily="2" charset="-78"/>
              </a:rPr>
              <a:t>) ?</a:t>
            </a:r>
            <a:endParaRPr lang="en-US" sz="5000" b="1" dirty="0">
              <a:solidFill>
                <a:schemeClr val="bg1"/>
              </a:solidFill>
              <a:latin typeface="Aldhabi" panose="01000000000000000000" pitchFamily="2" charset="-78"/>
              <a:cs typeface="Aldhabi" panose="01000000000000000000" pitchFamily="2" charset="-78"/>
            </a:endParaRPr>
          </a:p>
        </p:txBody>
      </p:sp>
      <p:sp>
        <p:nvSpPr>
          <p:cNvPr id="3" name="Espace réservé du contenu 2"/>
          <p:cNvSpPr>
            <a:spLocks noGrp="1"/>
          </p:cNvSpPr>
          <p:nvPr>
            <p:ph idx="1"/>
          </p:nvPr>
        </p:nvSpPr>
        <p:spPr>
          <a:xfrm>
            <a:off x="1782544" y="2072832"/>
            <a:ext cx="8621889" cy="4186300"/>
          </a:xfrm>
        </p:spPr>
        <p:txBody>
          <a:bodyPr>
            <a:noAutofit/>
          </a:bodyPr>
          <a:lstStyle/>
          <a:p>
            <a:r>
              <a:rPr lang="en-US" sz="2800" dirty="0">
                <a:latin typeface="Aldhabi" panose="01000000000000000000" pitchFamily="2" charset="-78"/>
                <a:cs typeface="Aldhabi" panose="01000000000000000000" pitchFamily="2" charset="-78"/>
              </a:rPr>
              <a:t>Initially created in the 1970s, SQL is regularly used not only by database administrators, but also by developers writing data integration scripts and data analysts looking to set up and run analytical queries.</a:t>
            </a:r>
          </a:p>
          <a:p>
            <a:r>
              <a:rPr lang="en-US" sz="2800" b="1" u="sng" dirty="0" smtClean="0">
                <a:solidFill>
                  <a:schemeClr val="bg1"/>
                </a:solidFill>
                <a:latin typeface="Aldhabi" panose="01000000000000000000" pitchFamily="2" charset="-78"/>
                <a:cs typeface="Aldhabi" panose="01000000000000000000" pitchFamily="2" charset="-78"/>
              </a:rPr>
              <a:t>SQL </a:t>
            </a:r>
            <a:r>
              <a:rPr lang="en-US" sz="2800" b="1" u="sng" dirty="0">
                <a:solidFill>
                  <a:schemeClr val="bg1"/>
                </a:solidFill>
                <a:latin typeface="Aldhabi" panose="01000000000000000000" pitchFamily="2" charset="-78"/>
                <a:cs typeface="Aldhabi" panose="01000000000000000000" pitchFamily="2" charset="-78"/>
              </a:rPr>
              <a:t>is used for the following:</a:t>
            </a:r>
          </a:p>
          <a:p>
            <a:r>
              <a:rPr lang="en-US" sz="2800" dirty="0">
                <a:latin typeface="Aldhabi" panose="01000000000000000000" pitchFamily="2" charset="-78"/>
                <a:cs typeface="Aldhabi" panose="01000000000000000000" pitchFamily="2" charset="-78"/>
              </a:rPr>
              <a:t>modifying database table and index structures;</a:t>
            </a:r>
          </a:p>
          <a:p>
            <a:r>
              <a:rPr lang="en-US" sz="2800" dirty="0">
                <a:latin typeface="Aldhabi" panose="01000000000000000000" pitchFamily="2" charset="-78"/>
                <a:cs typeface="Aldhabi" panose="01000000000000000000" pitchFamily="2" charset="-78"/>
              </a:rPr>
              <a:t>adding, updating and deleting rows of data; </a:t>
            </a:r>
            <a:r>
              <a:rPr lang="en-US" sz="2800" dirty="0" smtClean="0">
                <a:latin typeface="Aldhabi" panose="01000000000000000000" pitchFamily="2" charset="-78"/>
                <a:cs typeface="Aldhabi" panose="01000000000000000000" pitchFamily="2" charset="-78"/>
              </a:rPr>
              <a:t>and retrieving </a:t>
            </a:r>
            <a:r>
              <a:rPr lang="en-US" sz="2800" dirty="0">
                <a:latin typeface="Aldhabi" panose="01000000000000000000" pitchFamily="2" charset="-78"/>
                <a:cs typeface="Aldhabi" panose="01000000000000000000" pitchFamily="2" charset="-78"/>
              </a:rPr>
              <a:t>subsets of information from within relational database management systems (</a:t>
            </a:r>
            <a:r>
              <a:rPr lang="en-US" sz="2800" u="sng" dirty="0" smtClean="0">
                <a:latin typeface="Aldhabi" panose="01000000000000000000" pitchFamily="2" charset="-78"/>
                <a:cs typeface="Aldhabi" panose="01000000000000000000" pitchFamily="2" charset="-78"/>
              </a:rPr>
              <a:t>RDBM</a:t>
            </a:r>
            <a:r>
              <a:rPr lang="en-US" sz="2800" dirty="0" smtClean="0">
                <a:latin typeface="Aldhabi" panose="01000000000000000000" pitchFamily="2" charset="-78"/>
                <a:cs typeface="Aldhabi" panose="01000000000000000000" pitchFamily="2" charset="-78"/>
              </a:rPr>
              <a:t>)</a:t>
            </a:r>
          </a:p>
          <a:p>
            <a:pPr lvl="1"/>
            <a:r>
              <a:rPr lang="en-US" sz="2800" dirty="0" smtClean="0">
                <a:latin typeface="Aldhabi" panose="01000000000000000000" pitchFamily="2" charset="-78"/>
                <a:cs typeface="Aldhabi" panose="01000000000000000000" pitchFamily="2" charset="-78"/>
              </a:rPr>
              <a:t> -&gt; </a:t>
            </a:r>
            <a:r>
              <a:rPr lang="en-US" sz="2800" dirty="0">
                <a:latin typeface="Aldhabi" panose="01000000000000000000" pitchFamily="2" charset="-78"/>
                <a:cs typeface="Aldhabi" panose="01000000000000000000" pitchFamily="2" charset="-78"/>
              </a:rPr>
              <a:t>this information can be used for transaction processing, analytics applications and other applications that require communicating with a relational database</a:t>
            </a:r>
            <a:r>
              <a:rPr lang="en-US" sz="2800" dirty="0" smtClean="0">
                <a:latin typeface="Aldhabi" panose="01000000000000000000" pitchFamily="2" charset="-78"/>
                <a:cs typeface="Aldhabi" panose="01000000000000000000" pitchFamily="2" charset="-78"/>
              </a:rPr>
              <a:t>.</a:t>
            </a:r>
            <a:endParaRPr lang="en-US" sz="28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9F11E2-8BA5-4C5C-AE7C-361E5EA01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a:extLst>
              <a:ext uri="{FF2B5EF4-FFF2-40B4-BE49-F238E27FC236}">
                <a16:creationId xmlns="" xmlns:a16="http://schemas.microsoft.com/office/drawing/2014/main" id="{0F87E73C-2B1A-4602-BFBE-CFE1E55D9B38}"/>
              </a:ext>
            </a:extLst>
          </p:cNvPr>
          <p:cNvSpPr>
            <a:spLocks noGrp="1"/>
          </p:cNvSpPr>
          <p:nvPr>
            <p:ph type="ctrTitle"/>
          </p:nvPr>
        </p:nvSpPr>
        <p:spPr>
          <a:xfrm>
            <a:off x="8391684" y="4323709"/>
            <a:ext cx="3081576" cy="1746762"/>
          </a:xfrm>
        </p:spPr>
        <p:txBody>
          <a:bodyPr rtlCol="0">
            <a:normAutofit fontScale="90000"/>
          </a:bodyPr>
          <a:lstStyle/>
          <a:p>
            <a:pPr rtl="0"/>
            <a:r>
              <a:rPr lang="fr-FR" dirty="0">
                <a:solidFill>
                  <a:srgbClr val="FFFFFF"/>
                </a:solidFill>
              </a:rPr>
              <a:t>Merci de votre attention</a:t>
            </a:r>
          </a:p>
        </p:txBody>
      </p:sp>
      <p:pic>
        <p:nvPicPr>
          <p:cNvPr id="13" name="Espace réservé au contenu 4" descr="Valeurs numériques">
            <a:extLst>
              <a:ext uri="{FF2B5EF4-FFF2-40B4-BE49-F238E27FC236}">
                <a16:creationId xmlns=""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39757" y="331304"/>
            <a:ext cx="8042147" cy="6241774"/>
          </a:xfrm>
          <a:prstGeom prst="rect">
            <a:avLst/>
          </a:prstGeom>
        </p:spPr>
      </p:pic>
      <p:sp>
        <p:nvSpPr>
          <p:cNvPr id="6" name="ZoneTexte 5"/>
          <p:cNvSpPr txBox="1"/>
          <p:nvPr/>
        </p:nvSpPr>
        <p:spPr>
          <a:xfrm>
            <a:off x="965916" y="901521"/>
            <a:ext cx="4069724" cy="707886"/>
          </a:xfrm>
          <a:prstGeom prst="rect">
            <a:avLst/>
          </a:prstGeom>
          <a:solidFill>
            <a:srgbClr val="0070C0"/>
          </a:solidFill>
        </p:spPr>
        <p:txBody>
          <a:bodyPr wrap="square" rtlCol="0">
            <a:spAutoFit/>
          </a:bodyPr>
          <a:lstStyle/>
          <a:p>
            <a:pPr algn="ctr"/>
            <a:r>
              <a:rPr lang="fr-CA" sz="4000" b="1" dirty="0">
                <a:solidFill>
                  <a:schemeClr val="bg1"/>
                </a:solidFill>
                <a:latin typeface="Aldhabi" panose="01000000000000000000" pitchFamily="2" charset="-78"/>
                <a:cs typeface="Aldhabi" panose="01000000000000000000" pitchFamily="2" charset="-78"/>
              </a:rPr>
              <a:t>What is NoSQL</a:t>
            </a:r>
          </a:p>
        </p:txBody>
      </p:sp>
      <p:sp>
        <p:nvSpPr>
          <p:cNvPr id="19" name="ZoneTexte 18"/>
          <p:cNvSpPr txBox="1"/>
          <p:nvPr/>
        </p:nvSpPr>
        <p:spPr>
          <a:xfrm>
            <a:off x="1704800" y="1885911"/>
            <a:ext cx="9968248" cy="4401205"/>
          </a:xfrm>
          <a:prstGeom prst="rect">
            <a:avLst/>
          </a:prstGeom>
          <a:solidFill>
            <a:srgbClr val="0070C0"/>
          </a:solidFill>
        </p:spPr>
        <p:txBody>
          <a:bodyPr wrap="square" rtlCol="0">
            <a:spAutoFit/>
          </a:bodyPr>
          <a:lstStyle/>
          <a:p>
            <a:pPr algn="ctr"/>
            <a:r>
              <a:rPr lang="en-US" sz="4000" dirty="0" smtClean="0">
                <a:solidFill>
                  <a:schemeClr val="bg1"/>
                </a:solidFill>
                <a:latin typeface="Aldhabi" panose="01000000000000000000" pitchFamily="2" charset="-78"/>
                <a:cs typeface="Aldhabi" panose="01000000000000000000" pitchFamily="2" charset="-78"/>
              </a:rPr>
              <a:t>NoSQL, also referred to as “not only SQL”, “non-SQL”, is an approach to database design that enables the storage and querying of data outside the traditional structures found in relational databases. While it can still store data found within relational database management systems (RDBMS), it just stores it differently compared to an RDBMS. The decision to use a relational database versus a non-relational database is largely contextual, and it varies depending on the use case.</a:t>
            </a:r>
            <a:endParaRPr lang="fr-CA" sz="4000" dirty="0">
              <a:solidFill>
                <a:schemeClr val="bg1"/>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221" y="230695"/>
            <a:ext cx="9994004" cy="6324651"/>
          </a:xfrm>
          <a:prstGeom prst="rect">
            <a:avLst/>
          </a:prstGeom>
        </p:spPr>
      </p:pic>
    </p:spTree>
    <p:extLst>
      <p:ext uri="{BB962C8B-B14F-4D97-AF65-F5344CB8AC3E}">
        <p14:creationId xmlns:p14="http://schemas.microsoft.com/office/powerpoint/2010/main" val="351854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onnexions numériques">
            <a:extLst>
              <a:ext uri="{FF2B5EF4-FFF2-40B4-BE49-F238E27FC236}">
                <a16:creationId xmlns="" xmlns:a16="http://schemas.microsoft.com/office/drawing/2014/main" id="{3840F91C-EDD0-4D4E-A4AB-E6C77856C88C}"/>
              </a:ext>
            </a:extLst>
          </p:cNvPr>
          <p:cNvPicPr>
            <a:picLocks noChangeAspect="1"/>
          </p:cNvPicPr>
          <p:nvPr/>
        </p:nvPicPr>
        <p:blipFill rotWithShape="1">
          <a:blip r:embed="rId2" cstate="screen">
            <a:lum bright="-15000"/>
            <a:extLst>
              <a:ext uri="{28A0092B-C50C-407E-A947-70E740481C1C}">
                <a14:useLocalDpi xmlns:a14="http://schemas.microsoft.com/office/drawing/2010/main"/>
              </a:ext>
            </a:extLst>
          </a:blip>
          <a:srcRect l="13265" t="9091" r="3502" b="-1"/>
          <a:stretch/>
        </p:blipFill>
        <p:spPr>
          <a:xfrm>
            <a:off x="1913206" y="10"/>
            <a:ext cx="10278794" cy="6857990"/>
          </a:xfrm>
          <a:prstGeom prst="rect">
            <a:avLst/>
          </a:prstGeom>
        </p:spPr>
      </p:pic>
      <p:sp>
        <p:nvSpPr>
          <p:cNvPr id="5" name="ZoneTexte 4"/>
          <p:cNvSpPr txBox="1"/>
          <p:nvPr/>
        </p:nvSpPr>
        <p:spPr>
          <a:xfrm>
            <a:off x="246187" y="1968601"/>
            <a:ext cx="2201591" cy="2585323"/>
          </a:xfrm>
          <a:prstGeom prst="rect">
            <a:avLst/>
          </a:prstGeom>
          <a:solidFill>
            <a:schemeClr val="tx2">
              <a:lumMod val="10000"/>
              <a:lumOff val="90000"/>
            </a:schemeClr>
          </a:solidFill>
        </p:spPr>
        <p:txBody>
          <a:bodyPr wrap="square" rtlCol="0">
            <a:spAutoFit/>
          </a:bodyPr>
          <a:lstStyle/>
          <a:p>
            <a:pPr algn="ctr"/>
            <a:r>
              <a:rPr lang="fr-CA" sz="5400" dirty="0" smtClean="0">
                <a:solidFill>
                  <a:srgbClr val="0070C0"/>
                </a:solidFill>
                <a:latin typeface="Aldhabi" panose="01000000000000000000" pitchFamily="2" charset="-78"/>
                <a:cs typeface="Aldhabi" panose="01000000000000000000" pitchFamily="2" charset="-78"/>
              </a:rPr>
              <a:t>No SQL </a:t>
            </a:r>
            <a:endParaRPr lang="fr-CA" sz="5400" dirty="0" smtClean="0">
              <a:solidFill>
                <a:srgbClr val="0070C0"/>
              </a:solidFill>
              <a:latin typeface="Aldhabi" panose="01000000000000000000" pitchFamily="2" charset="-78"/>
              <a:cs typeface="Aldhabi" panose="01000000000000000000" pitchFamily="2" charset="-78"/>
            </a:endParaRPr>
          </a:p>
          <a:p>
            <a:pPr algn="ctr"/>
            <a:r>
              <a:rPr lang="fr-CA" sz="5400" dirty="0" smtClean="0">
                <a:solidFill>
                  <a:srgbClr val="0070C0"/>
                </a:solidFill>
                <a:latin typeface="Aldhabi" panose="01000000000000000000" pitchFamily="2" charset="-78"/>
                <a:cs typeface="Aldhabi" panose="01000000000000000000" pitchFamily="2" charset="-78"/>
              </a:rPr>
              <a:t>Vs</a:t>
            </a:r>
          </a:p>
          <a:p>
            <a:pPr algn="ctr"/>
            <a:r>
              <a:rPr lang="fr-CA" sz="5400" dirty="0" smtClean="0">
                <a:solidFill>
                  <a:srgbClr val="0070C0"/>
                </a:solidFill>
                <a:latin typeface="Aldhabi" panose="01000000000000000000" pitchFamily="2" charset="-78"/>
                <a:cs typeface="Aldhabi" panose="01000000000000000000" pitchFamily="2" charset="-78"/>
              </a:rPr>
              <a:t>SQL</a:t>
            </a:r>
            <a:endParaRPr lang="fr-CA" sz="5400" dirty="0">
              <a:solidFill>
                <a:srgbClr val="0070C0"/>
              </a:solidFill>
              <a:latin typeface="Aldhabi" panose="01000000000000000000" pitchFamily="2" charset="-78"/>
              <a:cs typeface="Aldhabi" panose="01000000000000000000" pitchFamily="2" charset="-78"/>
            </a:endParaRPr>
          </a:p>
        </p:txBody>
      </p:sp>
      <p:sp>
        <p:nvSpPr>
          <p:cNvPr id="10" name="Rectangle 9"/>
          <p:cNvSpPr/>
          <p:nvPr/>
        </p:nvSpPr>
        <p:spPr>
          <a:xfrm>
            <a:off x="2335236" y="363915"/>
            <a:ext cx="9744222" cy="6494085"/>
          </a:xfrm>
          <a:prstGeom prst="rect">
            <a:avLst/>
          </a:prstGeom>
        </p:spPr>
        <p:txBody>
          <a:bodyPr wrap="square">
            <a:spAutoFit/>
          </a:bodyPr>
          <a:lstStyle/>
          <a:p>
            <a:pPr algn="ctr"/>
            <a:r>
              <a:rPr lang="fr-CA" sz="2600" dirty="0" smtClean="0">
                <a:solidFill>
                  <a:schemeClr val="bg1"/>
                </a:solidFill>
                <a:latin typeface="Andalus" panose="02020603050405020304" pitchFamily="18" charset="-78"/>
                <a:cs typeface="Andalus" panose="02020603050405020304" pitchFamily="18" charset="-78"/>
              </a:rPr>
              <a:t>The five critical differences between SQL vs NoSQL are:</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SQL databases are relational, NoSQL databases are non-relational.</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SQL databases use structured query language and have a predefined schema. </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NoSQL databases have dynamic schemas for unstructured data.</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SQL databases are vertically scalable, while NoSQL databases are horizontally scalable.</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SQL databases are table-</a:t>
            </a:r>
            <a:r>
              <a:rPr lang="fr-CA" sz="2600" dirty="0" err="1" smtClean="0">
                <a:solidFill>
                  <a:schemeClr val="bg1"/>
                </a:solidFill>
                <a:latin typeface="Andalus" panose="02020603050405020304" pitchFamily="18" charset="-78"/>
                <a:cs typeface="Andalus" panose="02020603050405020304" pitchFamily="18" charset="-78"/>
              </a:rPr>
              <a:t>based</a:t>
            </a:r>
            <a:r>
              <a:rPr lang="fr-CA" sz="2600" dirty="0" smtClean="0">
                <a:solidFill>
                  <a:schemeClr val="bg1"/>
                </a:solidFill>
                <a:latin typeface="Andalus" panose="02020603050405020304" pitchFamily="18" charset="-78"/>
                <a:cs typeface="Andalus" panose="02020603050405020304" pitchFamily="18" charset="-78"/>
              </a:rPr>
              <a:t>, while NoSQL databases are document, key-value, graph, or wide-column stores.</a:t>
            </a:r>
          </a:p>
          <a:p>
            <a:pPr marL="457200" indent="-457200" algn="ctr">
              <a:buFont typeface="Arial" panose="020B0604020202020204" pitchFamily="34" charset="0"/>
              <a:buChar char="•"/>
            </a:pPr>
            <a:r>
              <a:rPr lang="fr-CA" sz="2600" dirty="0" smtClean="0">
                <a:solidFill>
                  <a:schemeClr val="bg1"/>
                </a:solidFill>
                <a:latin typeface="Andalus" panose="02020603050405020304" pitchFamily="18" charset="-78"/>
                <a:cs typeface="Andalus" panose="02020603050405020304" pitchFamily="18" charset="-78"/>
              </a:rPr>
              <a:t>SQL databases are better for multi-</a:t>
            </a:r>
            <a:r>
              <a:rPr lang="fr-CA" sz="2600" dirty="0" err="1" smtClean="0">
                <a:solidFill>
                  <a:schemeClr val="bg1"/>
                </a:solidFill>
                <a:latin typeface="Andalus" panose="02020603050405020304" pitchFamily="18" charset="-78"/>
                <a:cs typeface="Andalus" panose="02020603050405020304" pitchFamily="18" charset="-78"/>
              </a:rPr>
              <a:t>row</a:t>
            </a:r>
            <a:r>
              <a:rPr lang="fr-CA" sz="2600" dirty="0" smtClean="0">
                <a:solidFill>
                  <a:schemeClr val="bg1"/>
                </a:solidFill>
                <a:latin typeface="Andalus" panose="02020603050405020304" pitchFamily="18" charset="-78"/>
                <a:cs typeface="Andalus" panose="02020603050405020304" pitchFamily="18" charset="-78"/>
              </a:rPr>
              <a:t> transactions, while NoSQL is better for unstructured data like documents or JSON.</a:t>
            </a:r>
          </a:p>
          <a:p>
            <a:pPr algn="ctr"/>
            <a:endParaRPr lang="fr-CA" sz="1200" dirty="0" smtClean="0">
              <a:solidFill>
                <a:schemeClr val="bg1"/>
              </a:solidFill>
              <a:latin typeface="Andalus" panose="02020603050405020304" pitchFamily="18" charset="-78"/>
              <a:cs typeface="Andalus" panose="02020603050405020304" pitchFamily="18" charset="-78"/>
            </a:endParaRPr>
          </a:p>
          <a:p>
            <a:pPr algn="ctr"/>
            <a:r>
              <a:rPr lang="en-US" sz="2600" dirty="0" smtClean="0">
                <a:solidFill>
                  <a:schemeClr val="bg1"/>
                </a:solidFill>
                <a:latin typeface="Andalus" panose="02020603050405020304" pitchFamily="18" charset="-78"/>
                <a:cs typeface="Andalus" panose="02020603050405020304" pitchFamily="18" charset="-78"/>
              </a:rPr>
              <a:t>The difference in the way data is represented and interpreted in each makes a significant difference. </a:t>
            </a:r>
            <a:r>
              <a:rPr lang="en-US" sz="2800" b="1" u="sng" dirty="0" smtClean="0">
                <a:solidFill>
                  <a:schemeClr val="bg1"/>
                </a:solidFill>
                <a:latin typeface="Andalus" panose="02020603050405020304" pitchFamily="18" charset="-78"/>
                <a:cs typeface="Andalus" panose="02020603050405020304" pitchFamily="18" charset="-78"/>
              </a:rPr>
              <a:t>MongoDB </a:t>
            </a:r>
            <a:r>
              <a:rPr lang="en-US" sz="2600" dirty="0" smtClean="0">
                <a:solidFill>
                  <a:schemeClr val="bg1"/>
                </a:solidFill>
                <a:latin typeface="Andalus" panose="02020603050405020304" pitchFamily="18" charset="-78"/>
                <a:cs typeface="Andalus" panose="02020603050405020304" pitchFamily="18" charset="-78"/>
              </a:rPr>
              <a:t>stores data in JSON format with key and value pairs for each entity whereas SQL Databases stores data as a record in a row of the table.</a:t>
            </a:r>
            <a:endParaRPr lang="fr-CA" sz="2600" b="1" dirty="0">
              <a:solidFill>
                <a:schemeClr val="bg1"/>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349402535"/>
      </p:ext>
    </p:extLst>
  </p:cSld>
  <p:clrMapOvr>
    <a:masterClrMapping/>
  </p:clrMapOvr>
</p:sld>
</file>

<file path=ppt/theme/theme1.xml><?xml version="1.0" encoding="utf-8"?>
<a:theme xmlns:a="http://schemas.openxmlformats.org/drawingml/2006/main" name="Métropolitain">
  <a:themeElements>
    <a:clrScheme name="Métropolitai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étropolitai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étropolitai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TM03457491[[fn=Métropolitain]]</Template>
  <TotalTime>0</TotalTime>
  <Words>289</Words>
  <Application>Microsoft Office PowerPoint</Application>
  <PresentationFormat>Grand écran</PresentationFormat>
  <Paragraphs>25</Paragraphs>
  <Slides>5</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vt:i4>
      </vt:variant>
    </vt:vector>
  </HeadingPairs>
  <TitlesOfParts>
    <vt:vector size="11" baseType="lpstr">
      <vt:lpstr>Aldhabi</vt:lpstr>
      <vt:lpstr>Andalus</vt:lpstr>
      <vt:lpstr>Arial</vt:lpstr>
      <vt:lpstr>Calibri</vt:lpstr>
      <vt:lpstr>Calibri Light</vt:lpstr>
      <vt:lpstr>Métropolitain</vt:lpstr>
      <vt:lpstr>Compare SQL et to SQL</vt:lpstr>
      <vt:lpstr>What is Structured Query Language (SQL) ?</vt:lpstr>
      <vt:lpstr>Merci de votre attention</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2022-10-13T15:13:34Z</dcterms:created>
  <dcterms:modified xsi:type="dcterms:W3CDTF">2022-10-17T13:41:30Z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